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8" r:id="rId3"/>
    <p:sldId id="259" r:id="rId4"/>
    <p:sldId id="261" r:id="rId5"/>
    <p:sldId id="262" r:id="rId6"/>
    <p:sldId id="263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F8150-ADFC-4A54-809B-E309AB41C23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211ED-8353-4459-8DE2-B449C0BA2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211ED-8353-4459-8DE2-B449C0BA29F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test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B703CF7F-D153-4F38-8A51-86745127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B703CF7F-D153-4F38-8A51-86745127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B703CF7F-D153-4F38-8A51-86745127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42143"/>
            <a:ext cx="2590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www.acpservices.org/pac</a:t>
            </a:r>
          </a:p>
          <a:p>
            <a:r>
              <a:rPr lang="en-US" dirty="0" smtClean="0"/>
              <a:t>www.acpservices.org/contribute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301294"/>
            <a:ext cx="1600200" cy="4043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B703CF7F-D153-4F38-8A51-86745127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B703CF7F-D153-4F38-8A51-86745127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test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B703CF7F-D153-4F38-8A51-86745127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test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B703CF7F-D153-4F38-8A51-86745127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B703CF7F-D153-4F38-8A51-86745127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B703CF7F-D153-4F38-8A51-86745127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fld id="{B703CF7F-D153-4F38-8A51-8674512781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6342143"/>
            <a:ext cx="2590800" cy="365125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defRPr kumimoji="0" lang="en-US" sz="1200" kern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www.acpservices.org/pac</a:t>
            </a:r>
          </a:p>
          <a:p>
            <a:r>
              <a:rPr lang="en-US" dirty="0" smtClean="0"/>
              <a:t>www.acpservices.org/contribute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301294"/>
            <a:ext cx="1600200" cy="4043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jpeg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9569"/>
          <a:stretch/>
        </p:blipFill>
        <p:spPr>
          <a:xfrm>
            <a:off x="5381943" y="2484171"/>
            <a:ext cx="3000057" cy="18097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64820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Understanding ACP Services PAC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xfrm>
            <a:off x="1828800" y="5214938"/>
            <a:ext cx="5486400" cy="1033462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/>
              <a:t>And How You Can Help </a:t>
            </a:r>
          </a:p>
          <a:p>
            <a:pPr algn="ctr"/>
            <a:r>
              <a:rPr lang="en-US" sz="3000" dirty="0" smtClean="0"/>
              <a:t>Make A Difference</a:t>
            </a:r>
            <a:endParaRPr lang="en-US" sz="3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610"/>
          <a:stretch/>
        </p:blipFill>
        <p:spPr>
          <a:xfrm>
            <a:off x="3705543" y="2484171"/>
            <a:ext cx="1605891" cy="19354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9796" y="457200"/>
            <a:ext cx="6936606" cy="1752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918"/>
          <a:stretch/>
        </p:blipFill>
        <p:spPr>
          <a:xfrm>
            <a:off x="809943" y="2514600"/>
            <a:ext cx="2803079" cy="18097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What’s a PAC?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Political Action Committee (PAC) is an entity permitted under federal law to make contributions to political candidates running for office at the state and/or federal level. </a:t>
            </a:r>
          </a:p>
          <a:p>
            <a:endParaRPr lang="en-US" sz="2400" dirty="0" smtClean="0"/>
          </a:p>
          <a:p>
            <a:r>
              <a:rPr lang="en-US" sz="2400" dirty="0" smtClean="0"/>
              <a:t>As an IRS 501(c)(6) organization, ACP Services is allowed to engage in political activity and discussion through its PAC.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In 2004, ACP Services PAC was formed to help promote Internists' participation in the political process.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81400" y="6172200"/>
            <a:ext cx="556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cs typeface="Arial" pitchFamily="34" charset="0"/>
              </a:rPr>
              <a:t>LR: </a:t>
            </a:r>
            <a:r>
              <a:rPr lang="en-US" sz="1400" dirty="0" smtClean="0">
                <a:cs typeface="Arial" pitchFamily="34" charset="0"/>
              </a:rPr>
              <a:t>2-2013</a:t>
            </a:r>
            <a:endParaRPr lang="en-US" sz="14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14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Because </a:t>
            </a:r>
            <a:r>
              <a:rPr lang="en-US" sz="2400" dirty="0"/>
              <a:t>corporations, like </a:t>
            </a:r>
            <a:r>
              <a:rPr lang="en-US" sz="2400" dirty="0" smtClean="0"/>
              <a:t>ACP </a:t>
            </a:r>
            <a:r>
              <a:rPr lang="en-US" sz="2400" dirty="0"/>
              <a:t>Services, cannot donate to campaigns, </a:t>
            </a:r>
            <a:r>
              <a:rPr lang="en-US" sz="2400" dirty="0" smtClean="0"/>
              <a:t>the PAC allows ACP Services’ members to </a:t>
            </a:r>
            <a:r>
              <a:rPr lang="en-US" sz="2400" dirty="0"/>
              <a:t>pool their </a:t>
            </a:r>
            <a:r>
              <a:rPr lang="en-US" sz="2400" dirty="0" smtClean="0"/>
              <a:t>personal financial </a:t>
            </a:r>
            <a:r>
              <a:rPr lang="en-US" sz="2400" dirty="0"/>
              <a:t>resources to support candidates who are inclined to support ACP Services’ </a:t>
            </a:r>
            <a:r>
              <a:rPr lang="en-US" sz="2400" dirty="0" smtClean="0"/>
              <a:t>agenda.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All dues-paying and/or voting members of ACP Services who are U.S. citizens or legal U.S. residents may be solicited and are invited to attend the ACP Services meeting to discuss the PAC. </a:t>
            </a:r>
            <a:endParaRPr lang="en-US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Understanding ACP Services PAC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6172200"/>
            <a:ext cx="556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cs typeface="Arial" pitchFamily="34" charset="0"/>
              </a:rPr>
              <a:t>LR: </a:t>
            </a:r>
            <a:r>
              <a:rPr lang="en-US" sz="1400" dirty="0" smtClean="0">
                <a:cs typeface="Arial" pitchFamily="34" charset="0"/>
              </a:rPr>
              <a:t>2-2013</a:t>
            </a:r>
            <a:endParaRPr lang="en-US" sz="14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14800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en-US" sz="2400" dirty="0"/>
              <a:t>Provides an effective avenue for ACP Services members to be politically active; </a:t>
            </a:r>
            <a:endParaRPr lang="en-US" sz="2400" dirty="0" smtClean="0"/>
          </a:p>
          <a:p>
            <a:pPr marL="0" indent="0">
              <a:lnSpc>
                <a:spcPct val="85000"/>
              </a:lnSpc>
              <a:buNone/>
            </a:pPr>
            <a:endParaRPr lang="en-US" sz="2400" dirty="0"/>
          </a:p>
          <a:p>
            <a:pPr>
              <a:lnSpc>
                <a:spcPct val="85000"/>
              </a:lnSpc>
            </a:pPr>
            <a:r>
              <a:rPr lang="en-US" sz="2400" dirty="0"/>
              <a:t>Increases access to members of Congress; </a:t>
            </a:r>
            <a:endParaRPr lang="en-US" sz="2400" dirty="0" smtClean="0"/>
          </a:p>
          <a:p>
            <a:pPr marL="0" indent="0">
              <a:lnSpc>
                <a:spcPct val="85000"/>
              </a:lnSpc>
              <a:buNone/>
            </a:pPr>
            <a:endParaRPr lang="en-US" sz="2400" dirty="0"/>
          </a:p>
          <a:p>
            <a:pPr>
              <a:lnSpc>
                <a:spcPct val="85000"/>
              </a:lnSpc>
            </a:pPr>
            <a:r>
              <a:rPr lang="en-US" sz="2400" dirty="0"/>
              <a:t>Raises the visibility of ACP </a:t>
            </a:r>
            <a:r>
              <a:rPr lang="en-US" sz="2400" dirty="0" smtClean="0"/>
              <a:t>Services;</a:t>
            </a:r>
          </a:p>
          <a:p>
            <a:pPr>
              <a:lnSpc>
                <a:spcPct val="85000"/>
              </a:lnSpc>
            </a:pPr>
            <a:endParaRPr lang="en-US" sz="2400" dirty="0"/>
          </a:p>
          <a:p>
            <a:pPr>
              <a:lnSpc>
                <a:spcPct val="85000"/>
              </a:lnSpc>
            </a:pPr>
            <a:r>
              <a:rPr lang="en-US" sz="2400" dirty="0"/>
              <a:t>Gives PAC members the opportunity to participate in fundraising events in their area, </a:t>
            </a:r>
            <a:r>
              <a:rPr lang="en-US" sz="2400" dirty="0" smtClean="0"/>
              <a:t>providing </a:t>
            </a:r>
            <a:r>
              <a:rPr lang="en-US" sz="2400" dirty="0"/>
              <a:t>an increased opportunity for face-to-face access to candidates supported by the </a:t>
            </a:r>
            <a:r>
              <a:rPr lang="en-US" sz="2400" dirty="0" smtClean="0"/>
              <a:t>PAC.</a:t>
            </a:r>
            <a:endParaRPr lang="en-US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Why Having a PAC is Important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6172200"/>
            <a:ext cx="556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cs typeface="Arial" pitchFamily="34" charset="0"/>
              </a:rPr>
              <a:t>LR: </a:t>
            </a:r>
            <a:r>
              <a:rPr lang="en-US" sz="1400" dirty="0" smtClean="0">
                <a:cs typeface="Arial" pitchFamily="34" charset="0"/>
              </a:rPr>
              <a:t>2-2013</a:t>
            </a:r>
            <a:endParaRPr lang="en-US" sz="1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772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81000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2400" dirty="0"/>
              <a:t>The PAC targets its contributions to candidates who are in a position to shape health care policy and who have a track record of support on issues of concern to internists and their patients, such as those who sit on the following committees:</a:t>
            </a:r>
          </a:p>
          <a:p>
            <a:pPr marL="0" indent="0">
              <a:buNone/>
              <a:defRPr/>
            </a:pPr>
            <a:endParaRPr lang="en-US" sz="400" dirty="0"/>
          </a:p>
          <a:p>
            <a:pPr>
              <a:defRPr/>
            </a:pPr>
            <a:r>
              <a:rPr lang="en-US" sz="2400" dirty="0"/>
              <a:t>House Ways &amp; Means</a:t>
            </a:r>
          </a:p>
          <a:p>
            <a:pPr>
              <a:defRPr/>
            </a:pPr>
            <a:r>
              <a:rPr lang="en-US" sz="2400" dirty="0"/>
              <a:t>House Energy &amp; Commerce</a:t>
            </a:r>
          </a:p>
          <a:p>
            <a:pPr>
              <a:defRPr/>
            </a:pPr>
            <a:r>
              <a:rPr lang="en-US" sz="2400" dirty="0"/>
              <a:t>Senate Finance</a:t>
            </a:r>
          </a:p>
          <a:p>
            <a:pPr>
              <a:defRPr/>
            </a:pPr>
            <a:r>
              <a:rPr lang="en-US" sz="2400" dirty="0"/>
              <a:t>Senate </a:t>
            </a:r>
            <a:r>
              <a:rPr lang="en-US" sz="2400" dirty="0" smtClean="0"/>
              <a:t>Health, Education, </a:t>
            </a:r>
            <a:r>
              <a:rPr lang="en-US" sz="2400" dirty="0"/>
              <a:t>Labor &amp; </a:t>
            </a:r>
            <a:r>
              <a:rPr lang="en-US" sz="2400" dirty="0" smtClean="0"/>
              <a:t>Pensions</a:t>
            </a:r>
          </a:p>
          <a:p>
            <a:pPr>
              <a:defRPr/>
            </a:pPr>
            <a:r>
              <a:rPr lang="en-US" sz="2400" dirty="0" smtClean="0"/>
              <a:t>House and Senate Appropriations </a:t>
            </a:r>
            <a:endParaRPr lang="en-US" sz="2400" dirty="0"/>
          </a:p>
          <a:p>
            <a:pPr>
              <a:lnSpc>
                <a:spcPct val="85000"/>
              </a:lnSpc>
            </a:pPr>
            <a:endParaRPr lang="en-US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How ACP Services PAC Works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6172200"/>
            <a:ext cx="556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cs typeface="Arial" pitchFamily="34" charset="0"/>
              </a:rPr>
              <a:t>LR: </a:t>
            </a:r>
            <a:r>
              <a:rPr lang="en-US" sz="1400" dirty="0" smtClean="0">
                <a:cs typeface="Arial" pitchFamily="34" charset="0"/>
              </a:rPr>
              <a:t>2-2013</a:t>
            </a:r>
            <a:endParaRPr lang="en-US" sz="1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869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PAC Web </a:t>
            </a:r>
            <a:r>
              <a:rPr lang="en-US" sz="4000" b="1" dirty="0" smtClean="0"/>
              <a:t>site</a:t>
            </a:r>
            <a:br>
              <a:rPr lang="en-US" sz="4000" b="1" dirty="0" smtClean="0"/>
            </a:br>
            <a:r>
              <a:rPr lang="en-US" sz="4000" dirty="0"/>
              <a:t>www.acpservices.org/pac</a:t>
            </a:r>
          </a:p>
        </p:txBody>
      </p:sp>
      <p:pic>
        <p:nvPicPr>
          <p:cNvPr id="4" name="Picture 1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057400" y="2133600"/>
            <a:ext cx="5010150" cy="4040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81400" y="6172200"/>
            <a:ext cx="556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cs typeface="Arial" pitchFamily="34" charset="0"/>
              </a:rPr>
              <a:t>LR: </a:t>
            </a:r>
            <a:r>
              <a:rPr lang="en-US" sz="1400" dirty="0" smtClean="0">
                <a:cs typeface="Arial" pitchFamily="34" charset="0"/>
              </a:rPr>
              <a:t>2-2013</a:t>
            </a:r>
            <a:endParaRPr lang="en-US" sz="1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573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14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/>
              <a:t>Via personal check payable to “ACP Services PAC” </a:t>
            </a: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Online via </a:t>
            </a:r>
            <a:r>
              <a:rPr lang="en-US" sz="2400" dirty="0"/>
              <a:t>personal credit card</a:t>
            </a:r>
          </a:p>
          <a:p>
            <a:pPr indent="0">
              <a:buNone/>
              <a:defRPr/>
            </a:pPr>
            <a:r>
              <a:rPr lang="en-US" sz="2400" dirty="0" smtClean="0"/>
              <a:t>www.acpservices.org/pac</a:t>
            </a:r>
            <a:endParaRPr lang="en-US" sz="2400" dirty="0"/>
          </a:p>
          <a:p>
            <a:pPr>
              <a:defRPr/>
            </a:pPr>
            <a:r>
              <a:rPr lang="en-US" sz="2400" dirty="0" smtClean="0"/>
              <a:t>Cash </a:t>
            </a:r>
            <a:r>
              <a:rPr lang="en-US" sz="2400" dirty="0"/>
              <a:t>contribution of $100 </a:t>
            </a:r>
            <a:r>
              <a:rPr lang="en-US" sz="2400" dirty="0" smtClean="0"/>
              <a:t>or less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 marL="0" indent="0" algn="r">
              <a:buNone/>
              <a:defRPr/>
            </a:pPr>
            <a:r>
              <a:rPr lang="en-US" sz="1800" i="1" dirty="0"/>
              <a:t>We in America do not have government by the majority. </a:t>
            </a:r>
            <a:endParaRPr lang="en-US" sz="1800" i="1" dirty="0" smtClean="0"/>
          </a:p>
          <a:p>
            <a:pPr marL="0" indent="0" algn="r">
              <a:buNone/>
              <a:defRPr/>
            </a:pPr>
            <a:r>
              <a:rPr lang="en-US" sz="1800" i="1" dirty="0" smtClean="0"/>
              <a:t>We </a:t>
            </a:r>
            <a:r>
              <a:rPr lang="en-US" sz="1800" i="1" dirty="0"/>
              <a:t>have government by the majority who participate</a:t>
            </a:r>
            <a:r>
              <a:rPr lang="en-US" sz="1800" i="1" dirty="0" smtClean="0"/>
              <a:t>.</a:t>
            </a:r>
          </a:p>
          <a:p>
            <a:pPr marL="0" indent="0" algn="r">
              <a:buNone/>
              <a:defRPr/>
            </a:pPr>
            <a:r>
              <a:rPr lang="en-US" sz="1800" i="1" dirty="0" smtClean="0"/>
              <a:t>--Thomas Jefferson</a:t>
            </a:r>
            <a:endParaRPr lang="en-US" sz="1800" i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How Do I Contribute?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6172200"/>
            <a:ext cx="556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cs typeface="Arial" pitchFamily="34" charset="0"/>
              </a:rPr>
              <a:t>LR: </a:t>
            </a:r>
            <a:r>
              <a:rPr lang="en-US" sz="1400" dirty="0" smtClean="0">
                <a:cs typeface="Arial" pitchFamily="34" charset="0"/>
              </a:rPr>
              <a:t>2-2013</a:t>
            </a:r>
            <a:endParaRPr lang="en-US" sz="1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497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Help Us Grow - </a:t>
            </a:r>
            <a:r>
              <a:rPr lang="en-US" sz="4000" b="1" smtClean="0"/>
              <a:t>Size Matters</a:t>
            </a:r>
            <a:endParaRPr lang="en-US" sz="4000" dirty="0"/>
          </a:p>
        </p:txBody>
      </p:sp>
      <p:pic>
        <p:nvPicPr>
          <p:cNvPr id="4" name="Picture 8" descr="MyB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3567" y="1752600"/>
            <a:ext cx="3643313" cy="358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81400" y="6172200"/>
            <a:ext cx="556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cs typeface="Arial" pitchFamily="34" charset="0"/>
              </a:rPr>
              <a:t>LR: </a:t>
            </a:r>
            <a:r>
              <a:rPr lang="en-US" sz="1400" dirty="0" smtClean="0">
                <a:cs typeface="Arial" pitchFamily="34" charset="0"/>
              </a:rPr>
              <a:t>2-2013</a:t>
            </a:r>
            <a:endParaRPr lang="en-US" sz="1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773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343</TotalTime>
  <Words>381</Words>
  <Application>Microsoft Office PowerPoint</Application>
  <PresentationFormat>On-screen Show (4:3)</PresentationFormat>
  <Paragraphs>50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Understanding ACP Services PAC</vt:lpstr>
      <vt:lpstr>What’s a PAC?</vt:lpstr>
      <vt:lpstr>Understanding ACP Services PAC</vt:lpstr>
      <vt:lpstr>Why Having a PAC is Important</vt:lpstr>
      <vt:lpstr>How ACP Services PAC Works</vt:lpstr>
      <vt:lpstr>PAC Web site www.acpservices.org/pac</vt:lpstr>
      <vt:lpstr>How Do I Contribute?</vt:lpstr>
      <vt:lpstr>Help Us Grow - Size Matters</vt:lpstr>
    </vt:vector>
  </TitlesOfParts>
  <Company>ACP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Benefits of ACP Services PAC</dc:title>
  <dc:creator>jonnim</dc:creator>
  <cp:lastModifiedBy>jonnim</cp:lastModifiedBy>
  <cp:revision>52</cp:revision>
  <dcterms:created xsi:type="dcterms:W3CDTF">2012-10-01T18:34:38Z</dcterms:created>
  <dcterms:modified xsi:type="dcterms:W3CDTF">2013-02-20T20:32:17Z</dcterms:modified>
</cp:coreProperties>
</file>